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256" r:id="rId3"/>
    <p:sldId id="281" r:id="rId4"/>
    <p:sldId id="259" r:id="rId5"/>
    <p:sldId id="276" r:id="rId6"/>
    <p:sldId id="277" r:id="rId7"/>
    <p:sldId id="320" r:id="rId8"/>
    <p:sldId id="258" r:id="rId9"/>
    <p:sldId id="261" r:id="rId10"/>
    <p:sldId id="278" r:id="rId11"/>
    <p:sldId id="345" r:id="rId12"/>
    <p:sldId id="264" r:id="rId13"/>
    <p:sldId id="342" r:id="rId14"/>
    <p:sldId id="343" r:id="rId15"/>
    <p:sldId id="306" r:id="rId16"/>
    <p:sldId id="282" r:id="rId17"/>
    <p:sldId id="266" r:id="rId18"/>
    <p:sldId id="286" r:id="rId19"/>
    <p:sldId id="288" r:id="rId20"/>
    <p:sldId id="289" r:id="rId21"/>
    <p:sldId id="268" r:id="rId22"/>
    <p:sldId id="284" r:id="rId23"/>
    <p:sldId id="285" r:id="rId24"/>
    <p:sldId id="269" r:id="rId25"/>
    <p:sldId id="280" r:id="rId26"/>
    <p:sldId id="321" r:id="rId27"/>
    <p:sldId id="322" r:id="rId28"/>
    <p:sldId id="279" r:id="rId29"/>
    <p:sldId id="344" r:id="rId30"/>
    <p:sldId id="273" r:id="rId31"/>
    <p:sldId id="274" r:id="rId32"/>
    <p:sldId id="27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6" autoAdjust="0"/>
    <p:restoredTop sz="85970" autoAdjust="0"/>
  </p:normalViewPr>
  <p:slideViewPr>
    <p:cSldViewPr snapToGrid="0">
      <p:cViewPr varScale="1">
        <p:scale>
          <a:sx n="92" d="100"/>
          <a:sy n="92" d="100"/>
        </p:scale>
        <p:origin x="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worldathletics.org/athlet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012767"/>
            <a:ext cx="5803550" cy="194462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Who holds the Asian record for the Men’s 100 meters?</a:t>
            </a:r>
            <a:endParaRPr lang="zh-CN" altLang="en-US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144" y="3544985"/>
            <a:ext cx="601558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Bingtian</a:t>
            </a:r>
            <a:r>
              <a:rPr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Su</a:t>
            </a:r>
            <a:r>
              <a:rPr lang="zh-CN" altLang="en-US" sz="3600" dirty="0">
                <a:latin typeface="Verdana" panose="020B0604030504040204" pitchFamily="34" charset="0"/>
                <a:cs typeface="+mj-cs"/>
              </a:rPr>
              <a:t>（苏炳添）</a:t>
            </a: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BD43F-F9D5-AA4C-16C3-6AE10AB05D1E}"/>
              </a:ext>
            </a:extLst>
          </p:cNvPr>
          <p:cNvSpPr txBox="1"/>
          <p:nvPr/>
        </p:nvSpPr>
        <p:spPr>
          <a:xfrm>
            <a:off x="1359848" y="4708189"/>
            <a:ext cx="459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Verdana" panose="020B0604030504040204" pitchFamily="34" charset="0"/>
                <a:ea typeface="Verdana" panose="020B0604030504040204" pitchFamily="34" charset="0"/>
              </a:rPr>
              <a:t>9.83s</a:t>
            </a:r>
            <a:endParaRPr lang="zh-CN" altLang="en-US" sz="8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>
            <a:fillRect/>
          </a:stretch>
        </p:blipFill>
        <p:spPr>
          <a:xfrm>
            <a:off x="5760950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84B62-FA9D-B79E-93FA-D74DFDAFD07B}"/>
              </a:ext>
            </a:extLst>
          </p:cNvPr>
          <p:cNvSpPr txBox="1"/>
          <p:nvPr/>
        </p:nvSpPr>
        <p:spPr>
          <a:xfrm>
            <a:off x="9769938" y="6488668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(World Athletics,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B7389-EBC1-A1E4-5D00-DD2F4E4808AA}"/>
              </a:ext>
            </a:extLst>
          </p:cNvPr>
          <p:cNvSpPr txBox="1"/>
          <p:nvPr/>
        </p:nvSpPr>
        <p:spPr>
          <a:xfrm>
            <a:off x="631707" y="4378723"/>
            <a:ext cx="43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https://https://worldathletics.org/athletes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2C4B7B-36FB-EBB5-FA4F-943F0862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29"/>
          <a:stretch/>
        </p:blipFill>
        <p:spPr>
          <a:xfrm>
            <a:off x="825449" y="643467"/>
            <a:ext cx="10541102" cy="55710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A6AAB-EA55-7D59-6440-30C37502C2F9}"/>
              </a:ext>
            </a:extLst>
          </p:cNvPr>
          <p:cNvSpPr txBox="1"/>
          <p:nvPr/>
        </p:nvSpPr>
        <p:spPr>
          <a:xfrm>
            <a:off x="9736808" y="6351599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29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11705"/>
            <a:ext cx="11059795" cy="4041775"/>
          </a:xfrm>
        </p:spPr>
        <p:txBody>
          <a:bodyPr>
            <a:normAutofit fontScale="77500" lnSpcReduction="20000"/>
          </a:bodyPr>
          <a:lstStyle/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Focus on raw data</a:t>
            </a:r>
          </a:p>
          <a:p>
            <a:endParaRPr lang="en-US" sz="3000" b="1" dirty="0"/>
          </a:p>
          <a:p>
            <a:endParaRPr lang="en-US" sz="3000" b="1" dirty="0"/>
          </a:p>
          <a:p>
            <a:pPr marL="0" indent="0">
              <a:buNone/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*Red marks are important data source</a:t>
            </a:r>
          </a:p>
          <a:p>
            <a:pPr marL="0" indent="0">
              <a:buNone/>
            </a:pPr>
            <a:endParaRPr lang="en-US" sz="2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Model Assumption: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1) The ability of an athlete to reach the finals is determined by their performance over the past four years.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2) It disregards the potential errors and the impact of the special characteristics of opponents that may occur in the actual Olympic competition.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2817902"/>
              </p:ext>
            </p:extLst>
          </p:nvPr>
        </p:nvGraphicFramePr>
        <p:xfrm>
          <a:off x="452232" y="2715111"/>
          <a:ext cx="1123998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7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08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Mark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WIND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Competitor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DOB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Nat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Pos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Venue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Result score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8860790" cy="4041775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Remove athlete records totaling less than ten.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(except for Kishane THOMPSON)</a:t>
            </a:r>
          </a:p>
          <a:p>
            <a:pPr marL="0" indent="0">
              <a:buNone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Handle missing data and outliers.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415 missing values: 415(1.14%)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'NW' (‘WIND’ column): 256 (0.7%)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'W'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(‘WIND’ column): 157 (0.4%)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0062845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11074400" cy="4041775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Data Formatting(‘Pos’, ‘DOB’)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Introduce new data dimensions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1. ‘Net result ’    [ Empirical Formula ] Net result = Mark + 0.1*WIND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2. 'effective_score'(0/1): the impact of wind speed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3. ‘National Score’: The average of the final scores of the athletes’ country.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81962" y="1780016"/>
            <a:ext cx="1501775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68813" y="450314"/>
            <a:ext cx="682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</a:rPr>
              <a:t>T</a:t>
            </a:r>
            <a:r>
              <a:rPr lang="zh-CN" altLang="en-US" b="1" dirty="0">
                <a:latin typeface="Verdana" panose="020B0604030504040204" pitchFamily="34" charset="0"/>
              </a:rPr>
              <a:t>he countries of origin for athletes who entered the </a:t>
            </a:r>
            <a:r>
              <a:rPr lang="en-US" altLang="zh-CN" b="1" dirty="0">
                <a:latin typeface="Verdana" panose="020B0604030504040204" pitchFamily="34" charset="0"/>
              </a:rPr>
              <a:t>M</a:t>
            </a:r>
            <a:r>
              <a:rPr lang="zh-CN" altLang="en-US" b="1" dirty="0">
                <a:latin typeface="Verdana" panose="020B0604030504040204" pitchFamily="34" charset="0"/>
              </a:rPr>
              <a:t>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56530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dirty="0"/>
              <a:t>Naturalized athlete ratio: </a:t>
            </a:r>
            <a:r>
              <a:rPr lang="zh-CN" altLang="en-US" b="1" dirty="0">
                <a:solidFill>
                  <a:srgbClr val="FF0000"/>
                </a:solidFill>
              </a:rPr>
              <a:t>8.2%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2507311"/>
            <a:ext cx="5059017" cy="4510405"/>
          </a:xfrm>
        </p:spPr>
        <p:txBody>
          <a:bodyPr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Second processing to identify potential influencing factors (analyzed annually)</a:t>
            </a: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367725" y="365125"/>
            <a:ext cx="5526101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Predictor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  <a:sym typeface="+mn-ea"/>
              </a:rPr>
              <a:t>：</a:t>
            </a:r>
            <a:endParaRPr lang="en-US" sz="2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Age at event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Net Result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mark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Variance of the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match ranking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match ranking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Rank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efficiency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Nation Score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Years to Olympics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</a:rPr>
              <a:t>：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en-US" altLang="zh-CN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(0/1): whether they entered the final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2 Olympic Ranking</a:t>
            </a:r>
          </a:p>
          <a:p>
            <a:pPr marL="0" indent="0">
              <a:buNone/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51624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259715" y="558800"/>
            <a:ext cx="5256530" cy="29825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Pearson correlation analysis</a:t>
            </a:r>
          </a:p>
        </p:txBody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6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latin typeface="Verdana" panose="020B0604030504040204" pitchFamily="34" charset="0"/>
              </a:rPr>
              <a:t>Development :</a:t>
            </a:r>
            <a:r>
              <a:rPr lang="zh-CN" altLang="zh-CN" sz="4100" dirty="0">
                <a:latin typeface="Verdana" panose="020B0604030504040204" pitchFamily="34" charset="0"/>
              </a:rPr>
              <a:t> Feature Engineering </a:t>
            </a:r>
            <a:endParaRPr lang="zh-CN" altLang="en-US" sz="4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623381"/>
            <a:ext cx="4355033" cy="355358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ROC curve</a:t>
            </a:r>
          </a:p>
          <a:p>
            <a:pPr marL="0" indent="0">
              <a:buNone/>
            </a:pP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State variable: </a:t>
            </a:r>
            <a:r>
              <a:rPr lang="en-US" altLang="zh-C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24" y="584782"/>
            <a:ext cx="6502535" cy="559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67894"/>
            <a:ext cx="7955047" cy="529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/>
          <p:cNvPicPr>
            <a:picLocks noChangeAspect="1"/>
          </p:cNvPicPr>
          <p:nvPr/>
        </p:nvPicPr>
        <p:blipFill rotWithShape="1">
          <a:blip r:embed="rId2"/>
          <a:srcRect t="8163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1533190"/>
            <a:ext cx="9799983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showing a lo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01" y="1840761"/>
            <a:ext cx="6450986" cy="481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graph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753909"/>
            <a:ext cx="3287103" cy="2454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diagram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4419523"/>
            <a:ext cx="3225196" cy="2381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of a positive rat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14" y="2029021"/>
            <a:ext cx="4077917" cy="408484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of a graph with different colored lin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5" y="2028825"/>
            <a:ext cx="4194175" cy="4085590"/>
          </a:xfrm>
          <a:prstGeom prst="rect">
            <a:avLst/>
          </a:prstGeom>
          <a:ln w="793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table with numbers and line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6" y="2182604"/>
            <a:ext cx="5224933" cy="390216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of a distribution of prebabilisatio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20" y="2063660"/>
            <a:ext cx="6739907" cy="40207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graph with a line and a line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5" y="2378464"/>
            <a:ext cx="9247008" cy="33793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with green and orange dot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" y="1983245"/>
            <a:ext cx="5371998" cy="4500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raph with green and blue squar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00" y="1719346"/>
            <a:ext cx="5908675" cy="2218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Content Placeholder 10" descr="A group of graphs showing different sizes and color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30" y="4082415"/>
            <a:ext cx="5919470" cy="2569210"/>
          </a:xfr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577" y="872846"/>
            <a:ext cx="9738257" cy="1107126"/>
          </a:xfrm>
        </p:spPr>
        <p:txBody>
          <a:bodyPr anchor="t"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A9A00F-F738-AF8E-43DA-D2D90364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29" y="2318528"/>
            <a:ext cx="5882050" cy="180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6EA59-C032-BB0C-5420-619A0077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1" y="4369442"/>
            <a:ext cx="6095703" cy="192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4F7E6-863B-C564-51F7-FE8916E55EFB}"/>
              </a:ext>
            </a:extLst>
          </p:cNvPr>
          <p:cNvSpPr txBox="1"/>
          <p:nvPr/>
        </p:nvSpPr>
        <p:spPr>
          <a:xfrm>
            <a:off x="4837278" y="6293887"/>
            <a:ext cx="163655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altLang="zh-CN" sz="144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ApacheCN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2023)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E2909-5C18-5FF8-1C03-19739B093C31}"/>
              </a:ext>
            </a:extLst>
          </p:cNvPr>
          <p:cNvSpPr txBox="1"/>
          <p:nvPr/>
        </p:nvSpPr>
        <p:spPr>
          <a:xfrm>
            <a:off x="10162614" y="4195924"/>
            <a:ext cx="148246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960" kern="1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(Brownlee, 2024)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id of yellow and white lines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62" y="0"/>
            <a:ext cx="4793038" cy="4703684"/>
          </a:xfrm>
          <a:prstGeom prst="rect">
            <a:avLst/>
          </a:prstGeom>
        </p:spPr>
      </p:pic>
      <p:pic>
        <p:nvPicPr>
          <p:cNvPr id="7" name="Picture 6" descr="A graph with different colored bar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45" y="4693038"/>
            <a:ext cx="4646455" cy="21649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02"/>
            <a:ext cx="7482724" cy="67532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30" y="4951034"/>
            <a:ext cx="10518776" cy="1200329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CN" sz="4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Building, Training, and Testing</a:t>
            </a:r>
            <a:br>
              <a:rPr lang="en-US" altLang="zh-CN" sz="2300" dirty="0">
                <a:solidFill>
                  <a:schemeClr val="bg1"/>
                </a:solidFill>
              </a:rPr>
            </a:br>
            <a:endParaRPr lang="en-US" altLang="zh-CN" sz="23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DBF8-4DAD-7391-39EC-7205B22F3028}"/>
              </a:ext>
            </a:extLst>
          </p:cNvPr>
          <p:cNvSpPr txBox="1"/>
          <p:nvPr/>
        </p:nvSpPr>
        <p:spPr>
          <a:xfrm>
            <a:off x="9404858" y="3090635"/>
            <a:ext cx="2663826" cy="469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 (scikit-learn, 2024)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86CCE-734F-6123-A53E-F0F615F9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8" b="-1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running on a road with mountains in the backgroun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DFCF400-DBA1-A7EE-6B0A-B79D59023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7637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53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CC126-EDBD-0045-803E-CF903C1FE17B}"/>
              </a:ext>
            </a:extLst>
          </p:cNvPr>
          <p:cNvSpPr/>
          <p:nvPr/>
        </p:nvSpPr>
        <p:spPr>
          <a:xfrm>
            <a:off x="895927" y="2717953"/>
            <a:ext cx="10233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CN" sz="5400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sz="5400" dirty="0">
              <a:latin typeface="Verdana" panose="020B060403050404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70" y="2674755"/>
            <a:ext cx="6786605" cy="3547872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logistic regression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the random forest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Predicte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 ranking</a:t>
            </a:r>
            <a:endParaRPr lang="zh-CN" altLang="en-US" sz="2400" dirty="0">
              <a:latin typeface="Verdana" panose="020B0604030504040204" pitchFamily="34" charset="0"/>
            </a:endParaRP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6C006C81-7F58-A4B3-DAD5-9EA99402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21" y="478716"/>
            <a:ext cx="508779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571399"/>
            <a:ext cx="8528014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9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054E6BD-64EB-AC4D-4821-5CB1194E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 12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9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8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11 July 2024).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>
            <a:fillRect/>
          </a:stretch>
        </p:blipFill>
        <p:spPr>
          <a:xfrm>
            <a:off x="7066608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/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911081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6686"/>
            <a:ext cx="5124586" cy="421027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  <p:pic>
        <p:nvPicPr>
          <p:cNvPr id="5" name="Picture 4" descr="A person with long hair&#10;&#10;Description automatically generated">
            <a:extLst>
              <a:ext uri="{FF2B5EF4-FFF2-40B4-BE49-F238E27FC236}">
                <a16:creationId xmlns:a16="http://schemas.microsoft.com/office/drawing/2014/main" id="{01A56278-5892-783E-8EAE-9A7DF1A63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FD41F-913F-BCCB-0D41-EEB479CF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" y="1584116"/>
            <a:ext cx="9163878" cy="4683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hYjEwYjk3YTZlNTk4NTg0MWUxZjRhMjhmMDBmZ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5*45"/>
  <p:tag name="TABLE_ENDDRAG_RECT" val="43*224*795*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1043</Words>
  <Application>Microsoft Office PowerPoint</Application>
  <PresentationFormat>Widescreen</PresentationFormat>
  <Paragraphs>195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Calibri</vt:lpstr>
      <vt:lpstr>Verdana</vt:lpstr>
      <vt:lpstr>Office Theme</vt:lpstr>
      <vt:lpstr>Who holds the Asian record for the Men’s 100 meters?</vt:lpstr>
      <vt:lpstr>PowerPoint Presentation</vt:lpstr>
      <vt:lpstr>PowerPoint Presentation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Development :  Data Preprocessing </vt:lpstr>
      <vt:lpstr>PowerPoint Presentation</vt:lpstr>
      <vt:lpstr>Development :  Data Preprocessing 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Development : Model Building, Training, and Testing </vt:lpstr>
      <vt:lpstr>Development : Model Building, Training, and Testing</vt:lpstr>
      <vt:lpstr>PowerPoint Presentation</vt:lpstr>
      <vt:lpstr>Development : Model Building, Training, and Testing </vt:lpstr>
      <vt:lpstr>PowerPoint Presentation</vt:lpstr>
      <vt:lpstr>Conclusion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105</cp:revision>
  <dcterms:created xsi:type="dcterms:W3CDTF">2024-07-15T04:10:00Z</dcterms:created>
  <dcterms:modified xsi:type="dcterms:W3CDTF">2024-07-18T07:10:11Z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9AE06637C0D14100B67FB69D27DDF5CF_12</vt:lpwstr>
  </property>
  <property fmtid="{D5CDD505-2E9C-101B-9397-08002B2CF9AE}" pid="3" name="KSOProductBuildVer">
    <vt:lpwstr>2052-12.1.0.17147</vt:lpwstr>
  </property>
</Properties>
</file>